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4800" dirty="0"/>
              <a:t>2023</a:t>
            </a:r>
            <a:br>
              <a:rPr lang="en-US" sz="4800" dirty="0"/>
            </a:br>
            <a:r>
              <a:rPr lang="en-US" sz="4800" dirty="0"/>
              <a:t>Legislative</a:t>
            </a:r>
            <a:br>
              <a:rPr lang="en-US" sz="4800" dirty="0"/>
            </a:br>
            <a:r>
              <a:rPr lang="en-US" sz="4800" dirty="0"/>
              <a:t>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dirty="0"/>
              <a:t>Wrap-Up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B15E7D-27D4-A76D-EE85-197B4F9BD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653" y="1089251"/>
            <a:ext cx="6177937" cy="48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SB 50 Right to Repair Act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 Newly constructed dwelling.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160 Transfer Transportation Functions From PRC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Effective date July 1, 2024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Transportation Division will be under the NMDOT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147 Tax Changes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Exemptions, citations, deductions, tribal rates, excise taxes, and CPA’s exam changes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SB 180 Election Changes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 Expanding automatic voter registration through the MVD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Resorting felon’s rights to vote after release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Permanent absentee voter list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Removed if no voting via absentee for 2 years in a row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Same day registration from early voting to voting day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 containers in every county to collect ballots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Native American to request containers and use government building as address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7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SB 523 Amending Malpractice 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 Two years ago, the cap for malpractice was raised to $6 Million.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We have a doctor shortage in New Mexico and this is one reason and the law had to be fixed.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Malpractice insurance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 2024 a $1million cap for medical malpractice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Bill changes coverages on providers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Introduced on March 14</a:t>
            </a:r>
            <a:r>
              <a:rPr lang="en-US" sz="1800" baseline="30000" dirty="0"/>
              <a:t>th</a:t>
            </a:r>
            <a:r>
              <a:rPr lang="en-US" sz="1800" dirty="0"/>
              <a:t> and rushed through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7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Crime bills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55 Organized Retail Crime   -- Failed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57 Tort Immunity for Shoplifter apprehension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58 Additional Violent Felonies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59 Unlawful Firearms while trafficking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60 Enhanced Sentencing for Fentanyl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61 Felon in Possession of a Firearm Penalty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97 Outstanding Warrants Backlog funding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155 Aggravated Battery on Peace Officer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158 DWI Testing Requirements – Failed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Crime bills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212 Drug Trafficking Firearm Penalty  --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225 Criminal Offense Definition – Failed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HB 234 Robbery &amp; Organized Retail Crime – Passed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339 Careless Driving Resulting in Death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387 Felony Warrant Backlog Reduction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397 Crime of Organized Residential Theft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445 Human Trafficking and Sex Offenders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458 Felons and Firearms Penalties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485 Child Sex Offense Penalties – Failed </a:t>
            </a:r>
          </a:p>
          <a:p>
            <a:pPr>
              <a:lnSpc>
                <a:spcPct val="100000"/>
              </a:lnSpc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6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Crime bills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40545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491 Penalties for Vehicle Thefts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514 Firearms and Undocumented Persons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550 Warrant Backlog Reductions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82 Sex Crime Prosecution Time Limits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126 Child Sex Abuse Statute of Limitations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174 Pretrial Release Hearing Standards – Failed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513 Create Crime of Swatting – Failed</a:t>
            </a:r>
          </a:p>
          <a:p>
            <a:pPr>
              <a:lnSpc>
                <a:spcPct val="100000"/>
              </a:lnSpc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/>
              <a:t>25 Crime Bills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/>
              <a:t>1 Passed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Gun Control bills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4054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 There were 12 Gun Control Bills 2 Passed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Special Session?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Passed HB 9 Unlawful Access to Firearm by a Minor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Chaptered </a:t>
            </a:r>
            <a:r>
              <a:rPr lang="en-US" sz="2000" b="1" dirty="0"/>
              <a:t>                              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Misdemeanor negligently accessible to minor. 4</a:t>
            </a:r>
            <a:r>
              <a:rPr lang="en-US" sz="1800" baseline="30000" dirty="0"/>
              <a:t>th</a:t>
            </a:r>
            <a:r>
              <a:rPr lang="en-US" sz="1800" dirty="0"/>
              <a:t> degree felony if negligently leads to great bodily harm or death.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Passed HB 306 Purchase of Firearms for Another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4</a:t>
            </a:r>
            <a:r>
              <a:rPr lang="en-US" sz="1800" baseline="30000" dirty="0"/>
              <a:t>th</a:t>
            </a:r>
            <a:r>
              <a:rPr lang="en-US" sz="1800" dirty="0"/>
              <a:t> Degree Felony if purchased or transferred knowing the gun will be used in a crime, or knowing the receiver is a felon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Bummer</a:t>
            </a:r>
            <a:br>
              <a:rPr lang="en-US" dirty="0"/>
            </a:br>
            <a:r>
              <a:rPr lang="en-US" dirty="0"/>
              <a:t>These bills did not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4054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SB 483 – Making the Monday after Superbowl a Holiday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287 Exempt from Standard Time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191 Exempt from daylight savings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US" sz="1800" b="1" dirty="0"/>
              <a:t>HB 510 The State Chile Song (although it was pretty bad)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YAY</a:t>
            </a:r>
            <a:br>
              <a:rPr lang="en-US" dirty="0"/>
            </a:br>
            <a:r>
              <a:rPr lang="en-US" dirty="0"/>
              <a:t>These bills did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40545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SB 188 Official State Aroma 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Any Guesses????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SB 392 Game and Fish Youth Programs 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HB 197 Increase Free Fishing Days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7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40545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April 7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Legislation not acted upon by governor is pocket vetoed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June 16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Effective date of legislation not a general appropriation bill or a bill carrying an emergency clause or other specified date</a:t>
            </a: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The Stats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 1280 Bills, Memorial, Resolutions introduced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House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550 Bills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103 Other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Senate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537 Bills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94 Other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E24B7-F9E6-37AD-B3A1-2871F387EF5E}"/>
              </a:ext>
            </a:extLst>
          </p:cNvPr>
          <p:cNvSpPr txBox="1"/>
          <p:nvPr/>
        </p:nvSpPr>
        <p:spPr>
          <a:xfrm>
            <a:off x="7499927" y="673240"/>
            <a:ext cx="4067875" cy="384334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INPUT FROM AUDIENCE</a:t>
            </a:r>
          </a:p>
        </p:txBody>
      </p:sp>
      <p:sp useBgFill="1">
        <p:nvSpPr>
          <p:cNvPr id="19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1C77187-8F66-CF65-E8CF-04FFE7FC2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00" y="1346599"/>
            <a:ext cx="5339490" cy="4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E24B7-F9E6-37AD-B3A1-2871F387EF5E}"/>
              </a:ext>
            </a:extLst>
          </p:cNvPr>
          <p:cNvSpPr txBox="1"/>
          <p:nvPr/>
        </p:nvSpPr>
        <p:spPr>
          <a:xfrm>
            <a:off x="7499927" y="673240"/>
            <a:ext cx="4067875" cy="384334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Breakfast sponsor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9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0D5EB16-516D-A220-3B7C-02A50FD9A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29" y="1579534"/>
            <a:ext cx="5737133" cy="33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Infrastructure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  </a:t>
            </a:r>
            <a:r>
              <a:rPr lang="en-US" sz="2000" b="1" dirty="0"/>
              <a:t>HB 525 Water Projects Funding</a:t>
            </a:r>
            <a:endParaRPr lang="en-US" sz="1800" b="1" dirty="0"/>
          </a:p>
          <a:p>
            <a:pPr lvl="1">
              <a:lnSpc>
                <a:spcPct val="100000"/>
              </a:lnSpc>
            </a:pPr>
            <a:r>
              <a:rPr lang="en-US" sz="1800" dirty="0"/>
              <a:t>Allowing loans for water projects and bonds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59 eligible applications in 2023 for $138.7 Million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160 Broadband Infrastructure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Eases conditions of installments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Waives fees for installation for unserved and underserved communities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Infrastructure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298 Public Project Revolving Fund Appropriations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State Match for Federal Funds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$14.2 million to public project revolving loan fund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Which equates to: 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$3.5M Drinking Water ($33M Federal Funds)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$3.7M Clean Water  ($18.3 Federal Funds) 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$5M to Cultural Affairs Facilities Fund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$2M Local Government Planning Fund </a:t>
            </a:r>
          </a:p>
          <a:p>
            <a:pPr lvl="2">
              <a:lnSpc>
                <a:spcPct val="100000"/>
              </a:lnSpc>
            </a:pPr>
            <a:endParaRPr lang="en-US" sz="1600" dirty="0"/>
          </a:p>
          <a:p>
            <a:pPr marL="914400" lvl="2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Chaptered 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Infrastructure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505 Capital Outlay Projects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State Match for Federal Funds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$1.07B From General Fund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$160.5M other state funds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$350 Million projects sponsored by House and Senate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$275M to projects sponsored by executive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$448M for projects in statewide framework for state agencies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$1.2B are nonrecurring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Projects are listed by County in the final bill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Failed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46 Public Works Project Contributions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Removed exclusion of street, highway, bridge, road, utility, or maintenance contracts from public works projects that require employers to make contributions to apprenticeship and training programs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.60 Cents Per Manhour on Public Works Projects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Paid into PWAT Fund if no apprenticeship program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Money from PWAT fund distributed to apprenticeship programs at end of fiscal year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Does not include in-house apprenticeship</a:t>
            </a:r>
            <a:r>
              <a:rPr lang="en-US" sz="1600" dirty="0"/>
              <a:t> </a:t>
            </a:r>
            <a:r>
              <a:rPr lang="en-US" sz="1800" dirty="0"/>
              <a:t>or training.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Failed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SB 11 Paid Family and Medical Leave Act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Fund managed by DWFS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Start Collecting one year prior to implementation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Required Employers pay .4% &amp; employees pay .5% of wage into the fund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Every employer except those with less than 5 employees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Included Self-Employed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Paid 12 week leave w/o using PTO or Sick Pay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Solvency – assumed uptake of 4%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Failed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213 Public Private Partnership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223 Projects on Certain Highways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455 Workers Comp Changes (attorney/Discovery)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329 Workers Comp Penalty Violations (increasing fees)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HB 428 Transportation Trust Fund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Passed bills of 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8" y="2628900"/>
            <a:ext cx="7613812" cy="3921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HB 269 Federal Info CDL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 To conform with federal law that drug and alcohol clearing house records are submitted at time of application rather than issuance for eligibility for license and license to another state.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SB 102 Improper Use of traffic Lane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Specifically “for truck Tractor” meaning motor vehicle designed and used primarily for drawing other vehicles……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$250 Ticket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C82846-2726-5EB3-3F6A-64DE01C8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855195"/>
            <a:ext cx="1437676" cy="11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12495</TotalTime>
  <Words>1045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Vapor Trail</vt:lpstr>
      <vt:lpstr>2023 Legislative session</vt:lpstr>
      <vt:lpstr>The Stats </vt:lpstr>
      <vt:lpstr>Passed Infrastructure funding</vt:lpstr>
      <vt:lpstr>Passed Infrastructure funding</vt:lpstr>
      <vt:lpstr>Passed Infrastructure funding</vt:lpstr>
      <vt:lpstr>Failed bills of interest </vt:lpstr>
      <vt:lpstr>Failed bills of interest </vt:lpstr>
      <vt:lpstr>Failed bills of interest </vt:lpstr>
      <vt:lpstr>Passed bills of interest </vt:lpstr>
      <vt:lpstr>Passed bills of interest </vt:lpstr>
      <vt:lpstr>Passed bills of interest </vt:lpstr>
      <vt:lpstr>Passed bills of interest </vt:lpstr>
      <vt:lpstr>Crime bills  </vt:lpstr>
      <vt:lpstr>Crime bills  </vt:lpstr>
      <vt:lpstr>Crime bills  </vt:lpstr>
      <vt:lpstr>Gun Control bills  </vt:lpstr>
      <vt:lpstr>Bummer These bills did not pass</vt:lpstr>
      <vt:lpstr>YAY These bills did pass</vt:lpstr>
      <vt:lpstr>DATES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Legislative session</dc:title>
  <dc:creator>Jane Jernigan</dc:creator>
  <cp:lastModifiedBy>Jane Jernigan</cp:lastModifiedBy>
  <cp:revision>15</cp:revision>
  <dcterms:created xsi:type="dcterms:W3CDTF">2023-03-07T22:17:49Z</dcterms:created>
  <dcterms:modified xsi:type="dcterms:W3CDTF">2023-03-21T15:59:23Z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